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1" r:id="rId4"/>
    <p:sldId id="272" r:id="rId5"/>
    <p:sldId id="265" r:id="rId6"/>
    <p:sldId id="261" r:id="rId7"/>
    <p:sldId id="266" r:id="rId8"/>
    <p:sldId id="273" r:id="rId9"/>
    <p:sldId id="267" r:id="rId10"/>
    <p:sldId id="268" r:id="rId11"/>
    <p:sldId id="276" r:id="rId12"/>
    <p:sldId id="274" r:id="rId13"/>
    <p:sldId id="275" r:id="rId14"/>
    <p:sldId id="277" r:id="rId15"/>
    <p:sldId id="278" r:id="rId16"/>
    <p:sldId id="279" r:id="rId17"/>
    <p:sldId id="280" r:id="rId18"/>
    <p:sldId id="269" r:id="rId19"/>
    <p:sldId id="270" r:id="rId20"/>
    <p:sldId id="281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4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8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9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7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1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9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D6F0-97FC-45E4-887D-563DF4A615EB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an-072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y-auction.co.kr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E81B32-0629-432B-A560-D3203BFDBBC2}"/>
              </a:ext>
            </a:extLst>
          </p:cNvPr>
          <p:cNvSpPr/>
          <p:nvPr/>
        </p:nvSpPr>
        <p:spPr>
          <a:xfrm>
            <a:off x="566109" y="493293"/>
            <a:ext cx="4754037" cy="331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600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en-US" altLang="ko-KR" b="1" normalizeH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</a:t>
            </a: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2021. 02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AI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개발 마무리 과정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계획안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-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개인별 프로젝트 수행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D5B35-9BEF-4930-AB28-998848588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3" y="2511640"/>
            <a:ext cx="1111323" cy="111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F986-8F3A-496C-8680-E264514B5353}"/>
              </a:ext>
            </a:extLst>
          </p:cNvPr>
          <p:cNvSpPr txBox="1"/>
          <p:nvPr/>
        </p:nvSpPr>
        <p:spPr>
          <a:xfrm>
            <a:off x="6480699" y="6081204"/>
            <a:ext cx="534435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작성일 </a:t>
            </a:r>
            <a:r>
              <a:rPr lang="en-US" altLang="ko-KR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: 2021.01.28 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작성자 </a:t>
            </a:r>
            <a:r>
              <a:rPr lang="en-US" altLang="ko-KR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김 현 식</a:t>
            </a:r>
          </a:p>
        </p:txBody>
      </p:sp>
    </p:spTree>
    <p:extLst>
      <p:ext uri="{BB962C8B-B14F-4D97-AF65-F5344CB8AC3E}">
        <p14:creationId xmlns:p14="http://schemas.microsoft.com/office/powerpoint/2010/main" val="222458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8" y="1828926"/>
            <a:ext cx="8702794" cy="184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44945" y="4106974"/>
            <a:ext cx="11102109" cy="129362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이전 슬라이드에 소개했던 구간에 이은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바로 다음 구간에 해당한다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여기서</a:t>
            </a:r>
            <a:r>
              <a:rPr lang="en-US" altLang="ko-KR" dirty="0">
                <a:solidFill>
                  <a:schemeClr val="bg1"/>
                </a:solidFill>
              </a:rPr>
              <a:t>, ‘</a:t>
            </a:r>
            <a:r>
              <a:rPr lang="en-US" altLang="ko-KR" dirty="0" err="1">
                <a:solidFill>
                  <a:schemeClr val="bg1"/>
                </a:solidFill>
              </a:rPr>
              <a:t>pprint</a:t>
            </a:r>
            <a:r>
              <a:rPr lang="en-US" altLang="ko-KR" dirty="0">
                <a:solidFill>
                  <a:schemeClr val="bg1"/>
                </a:solidFill>
              </a:rPr>
              <a:t>()’</a:t>
            </a:r>
            <a:r>
              <a:rPr lang="ko-KR" altLang="en-US" dirty="0">
                <a:solidFill>
                  <a:schemeClr val="bg1"/>
                </a:solidFill>
              </a:rPr>
              <a:t>함수는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pprint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라는 라이브러리를 </a:t>
            </a:r>
            <a:r>
              <a:rPr lang="en-US" altLang="ko-KR" dirty="0">
                <a:solidFill>
                  <a:schemeClr val="bg1"/>
                </a:solidFill>
              </a:rPr>
              <a:t>import </a:t>
            </a:r>
            <a:r>
              <a:rPr lang="ko-KR" altLang="en-US" dirty="0">
                <a:solidFill>
                  <a:schemeClr val="bg1"/>
                </a:solidFill>
              </a:rPr>
              <a:t>해주어야 하며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문장의 형식을 예쁘게 다듬어주어 예시의 사진과 같이 보기 편하게 반듯하게 정리해주는 기능을 가진다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EF7E4-4A28-4830-B3BC-B0CDDD112BCE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7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35E32A-C095-408C-B656-1E19D5453BD8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0F8EA-B2C1-49CA-9F7E-4BA01ED7D01A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(3)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53381-6CD6-4037-97EC-9903ACDF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7" y="1423707"/>
            <a:ext cx="5363323" cy="401058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640BC-2C1A-4969-93C2-23FE48D18C3D}"/>
              </a:ext>
            </a:extLst>
          </p:cNvPr>
          <p:cNvSpPr txBox="1"/>
          <p:nvPr/>
        </p:nvSpPr>
        <p:spPr>
          <a:xfrm>
            <a:off x="6569147" y="1720839"/>
            <a:ext cx="5242074" cy="212686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앞서 저장해주었던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파일의 형태를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질문</a:t>
            </a:r>
            <a:r>
              <a:rPr lang="en-US" altLang="ko-KR" dirty="0">
                <a:solidFill>
                  <a:schemeClr val="bg1"/>
                </a:solidFill>
              </a:rPr>
              <a:t>(Q)</a:t>
            </a:r>
            <a:r>
              <a:rPr lang="ko-KR" altLang="en-US" dirty="0">
                <a:solidFill>
                  <a:schemeClr val="bg1"/>
                </a:solidFill>
              </a:rPr>
              <a:t>과 대답</a:t>
            </a:r>
            <a:r>
              <a:rPr lang="en-US" altLang="ko-KR" dirty="0">
                <a:solidFill>
                  <a:schemeClr val="bg1"/>
                </a:solidFill>
              </a:rPr>
              <a:t>(A)</a:t>
            </a:r>
            <a:r>
              <a:rPr lang="ko-KR" altLang="en-US" dirty="0">
                <a:solidFill>
                  <a:schemeClr val="bg1"/>
                </a:solidFill>
              </a:rPr>
              <a:t>로 나눈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전체 질문 수를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프린트하도록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(Question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Answer</a:t>
            </a:r>
            <a:r>
              <a:rPr lang="ko-KR" altLang="en-US" dirty="0">
                <a:solidFill>
                  <a:schemeClr val="bg1"/>
                </a:solidFill>
              </a:rPr>
              <a:t>로 나눈 이유는 차후에 설명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할 예정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16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7F779-AF3D-495F-8AE3-FD229442CDCD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AD98-1EFE-49E1-9897-D1FA19390772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(4)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D9A1B-938D-42FA-AC3D-379FEA67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1048601"/>
            <a:ext cx="10345594" cy="107647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EA981-5138-4AA5-AB3C-12684DBF3C3E}"/>
              </a:ext>
            </a:extLst>
          </p:cNvPr>
          <p:cNvSpPr txBox="1"/>
          <p:nvPr/>
        </p:nvSpPr>
        <p:spPr>
          <a:xfrm>
            <a:off x="923203" y="2255126"/>
            <a:ext cx="10345594" cy="88036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다음은 두번째 데이터를 불러오는 파트로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github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 err="1">
                <a:solidFill>
                  <a:schemeClr val="bg1"/>
                </a:solidFill>
              </a:rPr>
              <a:t>url</a:t>
            </a:r>
            <a:r>
              <a:rPr lang="ko-KR" altLang="en-US" dirty="0">
                <a:solidFill>
                  <a:schemeClr val="bg1"/>
                </a:solidFill>
              </a:rPr>
              <a:t>을 따온 뒤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지정한 이름으로 </a:t>
            </a:r>
            <a:r>
              <a:rPr lang="en-US" altLang="ko-KR" dirty="0">
                <a:solidFill>
                  <a:schemeClr val="bg1"/>
                </a:solidFill>
              </a:rPr>
              <a:t>(‘ChatBotData.csv’</a:t>
            </a:r>
            <a:r>
              <a:rPr lang="ko-KR" altLang="en-US" dirty="0">
                <a:solidFill>
                  <a:schemeClr val="bg1"/>
                </a:solidFill>
              </a:rPr>
              <a:t>는 제가 임의로 설정한 이름입니다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저장해주는 파트다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CAA295-922E-47E1-9C18-35D3454CB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3221405"/>
            <a:ext cx="10345594" cy="1401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0ECFB0-6129-4186-903C-CF10A8D99BEC}"/>
              </a:ext>
            </a:extLst>
          </p:cNvPr>
          <p:cNvSpPr txBox="1"/>
          <p:nvPr/>
        </p:nvSpPr>
        <p:spPr>
          <a:xfrm>
            <a:off x="923203" y="4709201"/>
            <a:ext cx="10345594" cy="170912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마지막으로 공공데이터 포털을 참조하여 데이터를 다운 받은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DataFrame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함수를 적용하여 </a:t>
            </a:r>
            <a:r>
              <a:rPr lang="ko-KR" altLang="en-US" dirty="0" err="1">
                <a:solidFill>
                  <a:schemeClr val="bg1"/>
                </a:solidFill>
              </a:rPr>
              <a:t>앞전에</a:t>
            </a:r>
            <a:r>
              <a:rPr lang="ko-KR" altLang="en-US" dirty="0">
                <a:solidFill>
                  <a:schemeClr val="bg1"/>
                </a:solidFill>
              </a:rPr>
              <a:t> 불러온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파일의 </a:t>
            </a:r>
            <a:r>
              <a:rPr lang="en-US" altLang="ko-KR" dirty="0">
                <a:solidFill>
                  <a:schemeClr val="bg1"/>
                </a:solidFill>
              </a:rPr>
              <a:t>Q</a:t>
            </a:r>
            <a:r>
              <a:rPr lang="ko-KR" altLang="en-US" dirty="0">
                <a:solidFill>
                  <a:schemeClr val="bg1"/>
                </a:solidFill>
              </a:rPr>
              <a:t>부분과 </a:t>
            </a:r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부분을 세팅하여 </a:t>
            </a:r>
            <a:r>
              <a:rPr lang="ko-KR" altLang="en-US" dirty="0" err="1">
                <a:solidFill>
                  <a:schemeClr val="bg1"/>
                </a:solidFill>
              </a:rPr>
              <a:t>나누게하고</a:t>
            </a:r>
            <a:r>
              <a:rPr lang="ko-KR" altLang="en-US" dirty="0">
                <a:solidFill>
                  <a:schemeClr val="bg1"/>
                </a:solidFill>
              </a:rPr>
              <a:t> 저장하게 하였고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이렇게되면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파일을 </a:t>
            </a:r>
            <a:r>
              <a:rPr lang="en-US" altLang="ko-KR" dirty="0" err="1">
                <a:solidFill>
                  <a:schemeClr val="bg1"/>
                </a:solidFill>
              </a:rPr>
              <a:t>DataFrame</a:t>
            </a:r>
            <a:r>
              <a:rPr lang="ko-KR" altLang="en-US" dirty="0">
                <a:solidFill>
                  <a:schemeClr val="bg1"/>
                </a:solidFill>
              </a:rPr>
              <a:t>함수를 적용한 형식의 파일 하나와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깃허브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url</a:t>
            </a:r>
            <a:r>
              <a:rPr lang="ko-KR" altLang="en-US" dirty="0">
                <a:solidFill>
                  <a:schemeClr val="bg1"/>
                </a:solidFill>
              </a:rPr>
              <a:t>로부터 불러들인 파일 하나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마지막으로 </a:t>
            </a:r>
            <a:r>
              <a:rPr lang="ko-KR" altLang="en-US" dirty="0" err="1">
                <a:solidFill>
                  <a:schemeClr val="bg1"/>
                </a:solidFill>
              </a:rPr>
              <a:t>공공데이터포털의</a:t>
            </a:r>
            <a:r>
              <a:rPr lang="ko-KR" altLang="en-US" dirty="0">
                <a:solidFill>
                  <a:schemeClr val="bg1"/>
                </a:solidFill>
              </a:rPr>
              <a:t> 데이터까지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개의 데이터가 준비된다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33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9C507-6198-4896-B296-2F6BCFAB8EA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9671B-65E8-4F47-9959-136EDF83166B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(5)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E58B9-142C-4741-B992-27599200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1" y="1219804"/>
            <a:ext cx="4753638" cy="3753374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B9411-9C1B-4F56-9246-B0E722DFFA65}"/>
              </a:ext>
            </a:extLst>
          </p:cNvPr>
          <p:cNvSpPr txBox="1"/>
          <p:nvPr/>
        </p:nvSpPr>
        <p:spPr>
          <a:xfrm>
            <a:off x="5891342" y="1219804"/>
            <a:ext cx="5242074" cy="50331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이전작업까지 완료된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개의 데이터 파일을 </a:t>
            </a:r>
            <a:r>
              <a:rPr lang="en-US" altLang="ko-KR" dirty="0" err="1">
                <a:solidFill>
                  <a:schemeClr val="bg1"/>
                </a:solidFill>
              </a:rPr>
              <a:t>concat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함수를 적용하여 한 개의 파일로 통합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 뒤 새로운 이름을 지정하여 저장하도록 세팅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새로 </a:t>
            </a:r>
            <a:r>
              <a:rPr lang="ko-KR" altLang="en-US" dirty="0" err="1">
                <a:solidFill>
                  <a:schemeClr val="bg1"/>
                </a:solidFill>
              </a:rPr>
              <a:t>세팅된</a:t>
            </a:r>
            <a:r>
              <a:rPr lang="ko-KR" altLang="en-US" dirty="0">
                <a:solidFill>
                  <a:schemeClr val="bg1"/>
                </a:solidFill>
              </a:rPr>
              <a:t> 파일로 하여금 다시한번 </a:t>
            </a:r>
            <a:r>
              <a:rPr lang="en-US" altLang="ko-KR" dirty="0">
                <a:solidFill>
                  <a:schemeClr val="bg1"/>
                </a:solidFill>
              </a:rPr>
              <a:t>Question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Answer</a:t>
            </a:r>
            <a:r>
              <a:rPr lang="ko-KR" altLang="en-US" dirty="0">
                <a:solidFill>
                  <a:schemeClr val="bg1"/>
                </a:solidFill>
              </a:rPr>
              <a:t>로 나누고 질문과 답변에 해당되는 각 문장별로 구두점에 대하여 </a:t>
            </a:r>
            <a:r>
              <a:rPr lang="en-US" altLang="ko-KR" dirty="0" err="1">
                <a:solidFill>
                  <a:schemeClr val="bg1"/>
                </a:solidFill>
              </a:rPr>
              <a:t>re.sub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함수를 사용했고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 함수의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문자열에서 매치된 텍스트를 다른 텍스트로 </a:t>
            </a:r>
            <a:r>
              <a:rPr lang="ko-KR" altLang="en-US" dirty="0" err="1">
                <a:solidFill>
                  <a:schemeClr val="bg1"/>
                </a:solidFill>
              </a:rPr>
              <a:t>치환할때</a:t>
            </a:r>
            <a:r>
              <a:rPr lang="ko-KR" altLang="en-US" dirty="0">
                <a:solidFill>
                  <a:schemeClr val="bg1"/>
                </a:solidFill>
              </a:rPr>
              <a:t> 사용하는 함수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적용하여 패턴이 여러 번 매치하면 매치한 텍스트를 모두 치환하도록 설정했다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27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20B663-69ED-443E-9F37-34BB950378D4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B24D5-FA48-4D34-8235-00988D9ADF34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(6)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A21E1-DA4F-4536-8791-4E54AC7F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3" y="1052769"/>
            <a:ext cx="4772691" cy="466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E16624-732D-4854-8796-FA224DB13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4168895"/>
            <a:ext cx="7478169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5B6251-C47E-4833-A579-C192B4F4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666922"/>
            <a:ext cx="6087325" cy="2457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C0AF8-C1C3-4B55-8727-8C752E69D1C6}"/>
              </a:ext>
            </a:extLst>
          </p:cNvPr>
          <p:cNvSpPr txBox="1"/>
          <p:nvPr/>
        </p:nvSpPr>
        <p:spPr>
          <a:xfrm>
            <a:off x="6915947" y="1065915"/>
            <a:ext cx="4895274" cy="295561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다음 최대 길이를 정의해준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질문 답변데이터로부터 단어의 집합을 생성하도록 설정했음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시작 토큰과 종료 토큰에 대하여 정수를 부여했고 그로 하여금</a:t>
            </a:r>
            <a:r>
              <a:rPr lang="en-US" altLang="ko-KR" dirty="0">
                <a:solidFill>
                  <a:schemeClr val="bg1"/>
                </a:solidFill>
              </a:rPr>
              <a:t>, encode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decode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ko-KR" altLang="en-US" dirty="0" err="1">
                <a:solidFill>
                  <a:schemeClr val="bg1"/>
                </a:solidFill>
              </a:rPr>
              <a:t>테스트시킨</a:t>
            </a:r>
            <a:r>
              <a:rPr lang="ko-KR" altLang="en-US" dirty="0">
                <a:solidFill>
                  <a:schemeClr val="bg1"/>
                </a:solidFill>
              </a:rPr>
              <a:t> 후 임의의 입력 문장을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sample_string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에 저장하도록 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955D-361A-47D7-9465-DB0DA9565EFE}"/>
              </a:ext>
            </a:extLst>
          </p:cNvPr>
          <p:cNvSpPr txBox="1"/>
          <p:nvPr/>
        </p:nvSpPr>
        <p:spPr>
          <a:xfrm>
            <a:off x="674254" y="5031129"/>
            <a:ext cx="10345594" cy="170912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설명과 같이 </a:t>
            </a:r>
            <a:r>
              <a:rPr lang="en-US" altLang="ko-KR" dirty="0">
                <a:solidFill>
                  <a:schemeClr val="bg1"/>
                </a:solidFill>
              </a:rPr>
              <a:t>‘BATCH_SIZE’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64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ko-KR" altLang="en-US" dirty="0" err="1">
                <a:solidFill>
                  <a:schemeClr val="bg1"/>
                </a:solidFill>
              </a:rPr>
              <a:t>세트했고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‘BUFFER_SIZE’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20000</a:t>
            </a:r>
            <a:r>
              <a:rPr lang="ko-KR" altLang="en-US" dirty="0">
                <a:solidFill>
                  <a:schemeClr val="bg1"/>
                </a:solidFill>
              </a:rPr>
              <a:t>으로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여기서 </a:t>
            </a:r>
            <a:r>
              <a:rPr lang="en-US" altLang="ko-KR" dirty="0">
                <a:solidFill>
                  <a:schemeClr val="bg1"/>
                </a:solidFill>
              </a:rPr>
              <a:t>‘BUFFER_SIZE’</a:t>
            </a:r>
            <a:r>
              <a:rPr lang="ko-KR" altLang="en-US" dirty="0">
                <a:solidFill>
                  <a:schemeClr val="bg1"/>
                </a:solidFill>
              </a:rPr>
              <a:t>란 </a:t>
            </a:r>
            <a:r>
              <a:rPr lang="en-US" altLang="ko-KR" dirty="0">
                <a:solidFill>
                  <a:schemeClr val="bg1"/>
                </a:solidFill>
              </a:rPr>
              <a:t>Sample</a:t>
            </a:r>
            <a:r>
              <a:rPr lang="ko-KR" altLang="en-US" dirty="0">
                <a:solidFill>
                  <a:schemeClr val="bg1"/>
                </a:solidFill>
              </a:rPr>
              <a:t>의 단위를 말하는데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일종의 그릇이라고 보면 이해가 빠르다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예를들어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32</a:t>
            </a:r>
            <a:r>
              <a:rPr lang="ko-KR" altLang="en-US" dirty="0">
                <a:solidFill>
                  <a:schemeClr val="bg1"/>
                </a:solidFill>
              </a:rPr>
              <a:t>로 설정했다고 가정하면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그릇에 </a:t>
            </a:r>
            <a:r>
              <a:rPr lang="en-US" altLang="ko-KR" dirty="0">
                <a:solidFill>
                  <a:schemeClr val="bg1"/>
                </a:solidFill>
              </a:rPr>
              <a:t>32</a:t>
            </a:r>
            <a:r>
              <a:rPr lang="ko-KR" altLang="en-US" dirty="0">
                <a:solidFill>
                  <a:schemeClr val="bg1"/>
                </a:solidFill>
              </a:rPr>
              <a:t>만큼의 샘플을 담아 보내는 것이고</a:t>
            </a:r>
            <a:r>
              <a:rPr lang="en-US" altLang="ko-KR" dirty="0">
                <a:solidFill>
                  <a:schemeClr val="bg1"/>
                </a:solidFill>
              </a:rPr>
              <a:t>, 1024</a:t>
            </a:r>
            <a:r>
              <a:rPr lang="ko-KR" altLang="en-US" dirty="0">
                <a:solidFill>
                  <a:schemeClr val="bg1"/>
                </a:solidFill>
              </a:rPr>
              <a:t>로 설정했다면 </a:t>
            </a:r>
            <a:r>
              <a:rPr lang="en-US" altLang="ko-KR" dirty="0">
                <a:solidFill>
                  <a:schemeClr val="bg1"/>
                </a:solidFill>
              </a:rPr>
              <a:t>1024</a:t>
            </a:r>
            <a:r>
              <a:rPr lang="ko-KR" altLang="en-US" dirty="0">
                <a:solidFill>
                  <a:schemeClr val="bg1"/>
                </a:solidFill>
              </a:rPr>
              <a:t>만큼의 샘플이 </a:t>
            </a:r>
            <a:r>
              <a:rPr lang="ko-KR" altLang="en-US" dirty="0" err="1">
                <a:solidFill>
                  <a:schemeClr val="bg1"/>
                </a:solidFill>
              </a:rPr>
              <a:t>찼을때</a:t>
            </a:r>
            <a:r>
              <a:rPr lang="ko-KR" altLang="en-US" dirty="0">
                <a:solidFill>
                  <a:schemeClr val="bg1"/>
                </a:solidFill>
              </a:rPr>
              <a:t> 신호를 전송하는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941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373C2-CAB9-42DD-9C9E-57A5FF0A6CAD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F6805-4093-409E-B664-208BA785575E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(7)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C2F43-2BA5-437F-AEA8-5A6B0ADB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3" y="980106"/>
            <a:ext cx="5611008" cy="1133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34FD7-F6CB-40CA-A10D-F3B4B652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3" y="2175294"/>
            <a:ext cx="9392961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FC6C-3C21-4214-8D3C-02431EE1AA21}"/>
              </a:ext>
            </a:extLst>
          </p:cNvPr>
          <p:cNvSpPr txBox="1"/>
          <p:nvPr/>
        </p:nvSpPr>
        <p:spPr>
          <a:xfrm>
            <a:off x="674253" y="4911057"/>
            <a:ext cx="10345594" cy="17113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하이퍼</a:t>
            </a:r>
            <a:r>
              <a:rPr lang="ko-KR" altLang="en-US" dirty="0">
                <a:solidFill>
                  <a:schemeClr val="bg1"/>
                </a:solidFill>
              </a:rPr>
              <a:t> 파라미터 설정은 사진과 같이 설정하였고 그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콜백함수를 응용하여 </a:t>
            </a:r>
            <a:r>
              <a:rPr lang="ko-KR" altLang="en-US" dirty="0" err="1">
                <a:solidFill>
                  <a:schemeClr val="bg1"/>
                </a:solidFill>
              </a:rPr>
              <a:t>과적합되는</a:t>
            </a:r>
            <a:r>
              <a:rPr lang="ko-KR" altLang="en-US" dirty="0">
                <a:solidFill>
                  <a:schemeClr val="bg1"/>
                </a:solidFill>
              </a:rPr>
              <a:t> 부분으로 하여금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번을 같은 정확도로 학습하게 되었을 경우 학습을 멈추도록 적용하였으며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완료된 학습에 한하여 </a:t>
            </a:r>
            <a:r>
              <a:rPr lang="en-US" altLang="ko-KR" dirty="0">
                <a:solidFill>
                  <a:schemeClr val="bg1"/>
                </a:solidFill>
              </a:rPr>
              <a:t>‘CompleteQnA.h5’</a:t>
            </a:r>
            <a:r>
              <a:rPr lang="ko-KR" altLang="en-US" dirty="0">
                <a:solidFill>
                  <a:schemeClr val="bg1"/>
                </a:solidFill>
              </a:rPr>
              <a:t>라는 데이터 파일로 저장하도록 설정했다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다음부터 </a:t>
            </a:r>
            <a:r>
              <a:rPr lang="ko-KR" altLang="en-US" dirty="0" err="1">
                <a:solidFill>
                  <a:schemeClr val="bg1"/>
                </a:solidFill>
              </a:rPr>
              <a:t>실행했을때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해당 저장 파일이 있으면 그대로 불러오도록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72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D4BEE-CFCA-48D7-9BD1-0B4AA428391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54965-1795-44B3-9C66-0DF63ACEDFF0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(8)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B0A57-720E-4457-A4C8-5FF2D71A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4" y="1053467"/>
            <a:ext cx="7382905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A60EF-D9FA-4D21-9CB5-9DE2888F4CBB}"/>
              </a:ext>
            </a:extLst>
          </p:cNvPr>
          <p:cNvSpPr txBox="1"/>
          <p:nvPr/>
        </p:nvSpPr>
        <p:spPr>
          <a:xfrm>
            <a:off x="788184" y="4036756"/>
            <a:ext cx="10345594" cy="212686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입력되는 단어들로 하여금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형태소 분석을 해주는 부분이다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형태소를 분석하는 이유는 불필요한 단어를 </a:t>
            </a:r>
            <a:r>
              <a:rPr lang="ko-KR" altLang="en-US" dirty="0" err="1">
                <a:solidFill>
                  <a:schemeClr val="bg1"/>
                </a:solidFill>
              </a:rPr>
              <a:t>걸러내기</a:t>
            </a:r>
            <a:r>
              <a:rPr lang="ko-KR" altLang="en-US" dirty="0">
                <a:solidFill>
                  <a:schemeClr val="bg1"/>
                </a:solidFill>
              </a:rPr>
              <a:t> 위함이다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영어에서는 좀 더 단순하게 </a:t>
            </a:r>
            <a:r>
              <a:rPr lang="en-US" altLang="ko-KR" dirty="0">
                <a:solidFill>
                  <a:schemeClr val="bg1"/>
                </a:solidFill>
              </a:rPr>
              <a:t>‘Stopping &amp; Stemming’</a:t>
            </a:r>
            <a:r>
              <a:rPr lang="ko-KR" altLang="en-US" dirty="0">
                <a:solidFill>
                  <a:schemeClr val="bg1"/>
                </a:solidFill>
              </a:rPr>
              <a:t>과정만을 거치면 되지만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한글은 언어의 복잡성으로 인해 그렇지가 못하다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어떻게 보면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모든 자연어 처리 분야에서 가장 중요하면서도 기본적으로 적용되는 요소이다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84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6D316-3DBC-487B-BF2F-EFA02DC2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608848"/>
            <a:ext cx="4877481" cy="4286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D85BD-0028-43A2-9405-0F9A1C5612A4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5499B-71C9-4793-9B6A-033731CDE7F0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(8)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7A661-2165-409C-814B-A540EAA408AE}"/>
              </a:ext>
            </a:extLst>
          </p:cNvPr>
          <p:cNvSpPr txBox="1"/>
          <p:nvPr/>
        </p:nvSpPr>
        <p:spPr>
          <a:xfrm>
            <a:off x="5890954" y="1608848"/>
            <a:ext cx="6070138" cy="378661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설명은 사진과 같으며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여기서 </a:t>
            </a:r>
            <a:r>
              <a:rPr lang="en-US" altLang="ko-KR" dirty="0">
                <a:solidFill>
                  <a:schemeClr val="bg1"/>
                </a:solidFill>
              </a:rPr>
              <a:t>glob </a:t>
            </a:r>
            <a:r>
              <a:rPr lang="ko-KR" altLang="en-US" dirty="0">
                <a:solidFill>
                  <a:schemeClr val="bg1"/>
                </a:solidFill>
              </a:rPr>
              <a:t>함수를 적용했다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glob()</a:t>
            </a:r>
            <a:r>
              <a:rPr lang="ko-KR" altLang="en-US" dirty="0">
                <a:solidFill>
                  <a:schemeClr val="bg1"/>
                </a:solidFill>
              </a:rPr>
              <a:t>함수란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파일들의 리스트를 뽑을 때 사용되는데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파일의 경로명을 이용해서 입맛대로 요리할 수 있는 특징을 가지고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 파트에서 최종적으로 입력된 질문과 정답의 데이터 속에서 예측과 답변에 대하여 작성되어지는 마지막 부분이며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라는 별도의 폴더 안에 저장하도록 설정하였다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4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" y="2088773"/>
            <a:ext cx="5029200" cy="253267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669280" y="1134554"/>
            <a:ext cx="6014720" cy="461761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파이썬 형태의 </a:t>
            </a:r>
            <a:r>
              <a:rPr lang="ko-KR" altLang="en-US" dirty="0" err="1">
                <a:solidFill>
                  <a:schemeClr val="bg1"/>
                </a:solidFill>
              </a:rPr>
              <a:t>챗봇을</a:t>
            </a:r>
            <a:r>
              <a:rPr lang="ko-KR" altLang="en-US" dirty="0">
                <a:solidFill>
                  <a:schemeClr val="bg1"/>
                </a:solidFill>
              </a:rPr>
              <a:t> 구현하려 계획하였으며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개에서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개의 랭귀지가 사용될 것으로 예상했다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형식으로 구현하고자 하는 이유는</a:t>
            </a:r>
            <a:r>
              <a:rPr lang="en-US" altLang="ko-KR" dirty="0">
                <a:solidFill>
                  <a:schemeClr val="bg1"/>
                </a:solidFill>
              </a:rPr>
              <a:t>, JavaScript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를 어떻게 </a:t>
            </a:r>
            <a:r>
              <a:rPr lang="ko-KR" altLang="en-US" dirty="0" err="1">
                <a:solidFill>
                  <a:schemeClr val="bg1"/>
                </a:solidFill>
              </a:rPr>
              <a:t>활용하느냐에</a:t>
            </a:r>
            <a:r>
              <a:rPr lang="ko-KR" altLang="en-US" dirty="0">
                <a:solidFill>
                  <a:schemeClr val="bg1"/>
                </a:solidFill>
              </a:rPr>
              <a:t> 따라서 소개된 예시의 사진처럼 다양한 부분에서 활용될 수 있어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활용도에서 만큼은 높은 효율을 보일 수 </a:t>
            </a:r>
            <a:r>
              <a:rPr lang="ko-KR" altLang="en-US" dirty="0" err="1">
                <a:solidFill>
                  <a:schemeClr val="bg1"/>
                </a:solidFill>
              </a:rPr>
              <a:t>있을거라고</a:t>
            </a:r>
            <a:r>
              <a:rPr lang="ko-KR" altLang="en-US" dirty="0">
                <a:solidFill>
                  <a:schemeClr val="bg1"/>
                </a:solidFill>
              </a:rPr>
              <a:t> 판단하여 계획을 착수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월이 </a:t>
            </a:r>
            <a:r>
              <a:rPr lang="ko-KR" altLang="en-US" dirty="0" err="1">
                <a:solidFill>
                  <a:schemeClr val="bg1"/>
                </a:solidFill>
              </a:rPr>
              <a:t>되자마자</a:t>
            </a:r>
            <a:r>
              <a:rPr lang="ko-KR" altLang="en-US" dirty="0">
                <a:solidFill>
                  <a:schemeClr val="bg1"/>
                </a:solidFill>
              </a:rPr>
              <a:t> 구상에 들어갔으며</a:t>
            </a:r>
            <a:r>
              <a:rPr lang="en-US" altLang="ko-KR" dirty="0">
                <a:solidFill>
                  <a:schemeClr val="bg1"/>
                </a:solidFill>
              </a:rPr>
              <a:t>, ‘Bootstrap’</a:t>
            </a:r>
            <a:r>
              <a:rPr lang="ko-KR" altLang="en-US" dirty="0">
                <a:solidFill>
                  <a:schemeClr val="bg1"/>
                </a:solidFill>
              </a:rPr>
              <a:t>을 응용하여 디자인을 하려고 계획 및 작업 착수에 들어갔다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E3C67-EC81-4765-BC6F-B9ACE776D09D}"/>
              </a:ext>
            </a:extLst>
          </p:cNvPr>
          <p:cNvSpPr txBox="1"/>
          <p:nvPr/>
        </p:nvSpPr>
        <p:spPr>
          <a:xfrm>
            <a:off x="664094" y="98010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활용하고 픈 예시의 간략한 소개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(1)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042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5" y="1964991"/>
            <a:ext cx="5016472" cy="326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817062" y="980106"/>
            <a:ext cx="5242074" cy="544860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또한 데이터를 불러들인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그래프 형식으로 표현하기에도 적합한 코드라고 생각했다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이는 이제 시세측면에서 비교해주는 파트를 구현할 수 있겠다고 생각했다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따라서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이런 웹 페이지에 </a:t>
            </a:r>
            <a:r>
              <a:rPr lang="ko-KR" altLang="en-US" dirty="0" err="1">
                <a:solidFill>
                  <a:schemeClr val="bg1"/>
                </a:solidFill>
              </a:rPr>
              <a:t>챗봇을</a:t>
            </a:r>
            <a:r>
              <a:rPr lang="ko-KR" altLang="en-US" dirty="0">
                <a:solidFill>
                  <a:schemeClr val="bg1"/>
                </a:solidFill>
              </a:rPr>
              <a:t> 최종 병합하는 방식으로 구현한 뒤 이번 프로젝트가 끝나고 난 뒤에도 꾸준히 스스로 노력하며 모델을 만들어 볼 예정이다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파일의 구성은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https://github.com/Iaan-0720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으로 들어가면 자세히 파헤칠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416D6-59CF-4FCD-9DEB-A3678AE64396}"/>
              </a:ext>
            </a:extLst>
          </p:cNvPr>
          <p:cNvSpPr txBox="1"/>
          <p:nvPr/>
        </p:nvSpPr>
        <p:spPr>
          <a:xfrm>
            <a:off x="664094" y="98010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활용하고 픈 예시의 간략한 소개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8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DF4D66-7988-46FF-BBD6-5101352B1342}"/>
              </a:ext>
            </a:extLst>
          </p:cNvPr>
          <p:cNvSpPr txBox="1"/>
          <p:nvPr/>
        </p:nvSpPr>
        <p:spPr>
          <a:xfrm>
            <a:off x="1778672" y="-62144"/>
            <a:ext cx="2441359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 </a:t>
            </a:r>
          </a:p>
          <a:p>
            <a:r>
              <a:rPr lang="en-US" altLang="ko-KR" sz="5400" dirty="0"/>
              <a:t>   </a:t>
            </a:r>
            <a:r>
              <a:rPr lang="en-US" altLang="ko-KR" sz="5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Index</a:t>
            </a:r>
            <a:endParaRPr lang="ko-KR" altLang="en-US" sz="5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E47C1-64E6-4BDB-BD7A-EE3E28C5D65A}"/>
              </a:ext>
            </a:extLst>
          </p:cNvPr>
          <p:cNvSpPr txBox="1"/>
          <p:nvPr/>
        </p:nvSpPr>
        <p:spPr>
          <a:xfrm>
            <a:off x="2006355" y="1976266"/>
            <a:ext cx="9703293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US" altLang="ko-KR" sz="2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적용되고 있는 모델의 예제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예제들에 대한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소비자 및 여론의 반응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구현하고 싶은 예제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모델 구현의 과정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결과물 보고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Robot Torso 6">
                <a:extLst>
                  <a:ext uri="{FF2B5EF4-FFF2-40B4-BE49-F238E27FC236}">
                    <a16:creationId xmlns:a16="http://schemas.microsoft.com/office/drawing/2014/main" id="{C258D79A-FBF3-4A3A-BF89-231E5AC4E3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230987"/>
                  </p:ext>
                </p:extLst>
              </p:nvPr>
            </p:nvGraphicFramePr>
            <p:xfrm>
              <a:off x="424977" y="252382"/>
              <a:ext cx="1731499" cy="16934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1499" cy="1693444"/>
                    </a:xfrm>
                    <a:prstGeom prst="rect">
                      <a:avLst/>
                    </a:prstGeom>
                  </am3d:spPr>
                  <am3d:camera>
                    <am3d:pos x="0" y="0" z="738901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4165" d="1000000"/>
                    <am3d:preTrans dx="-204" dy="-14356346" dz="-1471934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777" ay="1370994" az="7482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92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Robot Torso 6">
                <a:extLst>
                  <a:ext uri="{FF2B5EF4-FFF2-40B4-BE49-F238E27FC236}">
                    <a16:creationId xmlns:a16="http://schemas.microsoft.com/office/drawing/2014/main" id="{C258D79A-FBF3-4A3A-BF89-231E5AC4E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7" y="252382"/>
                <a:ext cx="1731499" cy="16934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88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067B6C-512D-4419-BDB2-A2F6ABAFCFF7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en-US" altLang="ko-KR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Data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Flow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2406-0EE8-4B69-A6CF-620846112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" y="1084325"/>
            <a:ext cx="5726544" cy="3487676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733AC-0029-44CB-A80C-4EB8CCB943F0}"/>
              </a:ext>
            </a:extLst>
          </p:cNvPr>
          <p:cNvSpPr txBox="1"/>
          <p:nvPr/>
        </p:nvSpPr>
        <p:spPr>
          <a:xfrm>
            <a:off x="6275672" y="289198"/>
            <a:ext cx="5242074" cy="62796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Data Flow</a:t>
            </a:r>
            <a:r>
              <a:rPr lang="ko-KR" altLang="en-US" dirty="0">
                <a:solidFill>
                  <a:schemeClr val="bg1"/>
                </a:solidFill>
              </a:rPr>
              <a:t>를 그림으로 작성하여 설명에 보탬이 되고자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기본적으로 유저의 접속이 이루어지면 해당 유저의 요청 상황을 </a:t>
            </a:r>
            <a:r>
              <a:rPr lang="en-US" altLang="ko-KR" dirty="0" err="1">
                <a:solidFill>
                  <a:schemeClr val="bg1"/>
                </a:solidFill>
              </a:rPr>
              <a:t>ejs</a:t>
            </a:r>
            <a:r>
              <a:rPr lang="ko-KR" altLang="en-US" dirty="0">
                <a:solidFill>
                  <a:schemeClr val="bg1"/>
                </a:solidFill>
              </a:rPr>
              <a:t>파일에서 </a:t>
            </a:r>
            <a:r>
              <a:rPr lang="ko-KR" altLang="en-US" dirty="0" err="1">
                <a:solidFill>
                  <a:schemeClr val="bg1"/>
                </a:solidFill>
              </a:rPr>
              <a:t>받게된다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이는 </a:t>
            </a:r>
            <a:r>
              <a:rPr lang="en-US" altLang="ko-KR" dirty="0">
                <a:solidFill>
                  <a:schemeClr val="bg1"/>
                </a:solidFill>
              </a:rPr>
              <a:t>Web Browser</a:t>
            </a:r>
            <a:r>
              <a:rPr lang="ko-KR" altLang="en-US" dirty="0">
                <a:solidFill>
                  <a:schemeClr val="bg1"/>
                </a:solidFill>
              </a:rPr>
              <a:t>에 속한다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</a:t>
            </a:r>
            <a:r>
              <a:rPr lang="en-US" altLang="ko-KR" dirty="0" err="1">
                <a:solidFill>
                  <a:schemeClr val="bg1"/>
                </a:solidFill>
              </a:rPr>
              <a:t>ejs</a:t>
            </a:r>
            <a:r>
              <a:rPr lang="ko-KR" altLang="en-US" dirty="0">
                <a:solidFill>
                  <a:schemeClr val="bg1"/>
                </a:solidFill>
              </a:rPr>
              <a:t>에서 요청되는 파일을 </a:t>
            </a:r>
            <a:r>
              <a:rPr lang="en-US" altLang="ko-KR" dirty="0" err="1">
                <a:solidFill>
                  <a:schemeClr val="bg1"/>
                </a:solidFill>
              </a:rPr>
              <a:t>js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즉 </a:t>
            </a:r>
            <a:r>
              <a:rPr lang="en-US" altLang="ko-KR" dirty="0">
                <a:solidFill>
                  <a:schemeClr val="bg1"/>
                </a:solidFill>
              </a:rPr>
              <a:t>Web Server</a:t>
            </a:r>
            <a:r>
              <a:rPr lang="ko-KR" altLang="en-US" dirty="0">
                <a:solidFill>
                  <a:schemeClr val="bg1"/>
                </a:solidFill>
              </a:rPr>
              <a:t>에 해당하는 파일에서 수령한 후 설정된 명령에 따라 </a:t>
            </a:r>
            <a:r>
              <a:rPr lang="en-US" altLang="ko-KR" dirty="0" err="1">
                <a:solidFill>
                  <a:schemeClr val="bg1"/>
                </a:solidFill>
              </a:rPr>
              <a:t>py</a:t>
            </a:r>
            <a:r>
              <a:rPr lang="ko-KR" altLang="en-US" dirty="0">
                <a:solidFill>
                  <a:schemeClr val="bg1"/>
                </a:solidFill>
              </a:rPr>
              <a:t>파일에 </a:t>
            </a:r>
            <a:r>
              <a:rPr lang="ko-KR" altLang="en-US" dirty="0" err="1">
                <a:solidFill>
                  <a:schemeClr val="bg1"/>
                </a:solidFill>
              </a:rPr>
              <a:t>어떤것이</a:t>
            </a:r>
            <a:r>
              <a:rPr lang="ko-KR" altLang="en-US" dirty="0">
                <a:solidFill>
                  <a:schemeClr val="bg1"/>
                </a:solidFill>
              </a:rPr>
              <a:t> 명령되었고 수행해야 하는지를 보내게 되며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본인이 개발한 파일에는 질문과 대답이 </a:t>
            </a:r>
            <a:r>
              <a:rPr lang="ko-KR" altLang="en-US" dirty="0" err="1">
                <a:solidFill>
                  <a:schemeClr val="bg1"/>
                </a:solidFill>
              </a:rPr>
              <a:t>세팅되었으므로</a:t>
            </a:r>
            <a:r>
              <a:rPr lang="ko-KR" altLang="en-US" dirty="0">
                <a:solidFill>
                  <a:schemeClr val="bg1"/>
                </a:solidFill>
              </a:rPr>
              <a:t> 역시 질문에 해당하는 값이 전송이 된다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이에 해당하는 결과값을 서버에 전송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서버에 전송된 결과값을 브라우저로 보내며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마지막으로 </a:t>
            </a:r>
            <a:r>
              <a:rPr lang="ko-KR" altLang="en-US" dirty="0" err="1">
                <a:solidFill>
                  <a:schemeClr val="bg1"/>
                </a:solidFill>
              </a:rPr>
              <a:t>유저에게로</a:t>
            </a:r>
            <a:r>
              <a:rPr lang="ko-KR" altLang="en-US" dirty="0">
                <a:solidFill>
                  <a:schemeClr val="bg1"/>
                </a:solidFill>
              </a:rPr>
              <a:t> 전달되도록 설정되었다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18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5.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결과물 보고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494F23-6DFF-4FA6-9228-9C93641F6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253836"/>
            <a:ext cx="4682834" cy="2763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84DCDC-8CD6-4350-814C-6D0DFC45B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2" y="601702"/>
            <a:ext cx="5174304" cy="51743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FD9643-DBCB-474A-9D7B-2BB881363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72" y="2795256"/>
            <a:ext cx="1384069" cy="2552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97F5A0-A503-40EE-A9C7-34AF36802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92" y="2674713"/>
            <a:ext cx="2710504" cy="27639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D3B104-D89D-418C-AABB-31F7FD9411FC}"/>
              </a:ext>
            </a:extLst>
          </p:cNvPr>
          <p:cNvSpPr txBox="1"/>
          <p:nvPr/>
        </p:nvSpPr>
        <p:spPr>
          <a:xfrm>
            <a:off x="5971727" y="1147030"/>
            <a:ext cx="6070138" cy="544860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결과물은 다음과 같다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일반적인 </a:t>
            </a:r>
            <a:r>
              <a:rPr lang="ko-KR" altLang="en-US" dirty="0" err="1">
                <a:solidFill>
                  <a:schemeClr val="bg1"/>
                </a:solidFill>
              </a:rPr>
              <a:t>데스크탑으로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구현했을때의</a:t>
            </a:r>
            <a:r>
              <a:rPr lang="ko-KR" altLang="en-US" dirty="0">
                <a:solidFill>
                  <a:schemeClr val="bg1"/>
                </a:solidFill>
              </a:rPr>
              <a:t> 상태와 스마트폰으로 </a:t>
            </a:r>
            <a:r>
              <a:rPr lang="ko-KR" altLang="en-US" dirty="0" err="1">
                <a:solidFill>
                  <a:schemeClr val="bg1"/>
                </a:solidFill>
              </a:rPr>
              <a:t>구현했을때의</a:t>
            </a:r>
            <a:r>
              <a:rPr lang="ko-KR" altLang="en-US" dirty="0">
                <a:solidFill>
                  <a:schemeClr val="bg1"/>
                </a:solidFill>
              </a:rPr>
              <a:t> 상태를 </a:t>
            </a:r>
            <a:r>
              <a:rPr lang="ko-KR" altLang="en-US" dirty="0" err="1">
                <a:solidFill>
                  <a:schemeClr val="bg1"/>
                </a:solidFill>
              </a:rPr>
              <a:t>나타내보았다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파일의 형식은 </a:t>
            </a:r>
            <a:r>
              <a:rPr lang="en-US" altLang="ko-KR" dirty="0">
                <a:solidFill>
                  <a:schemeClr val="bg1"/>
                </a:solidFill>
              </a:rPr>
              <a:t>(./views/</a:t>
            </a:r>
            <a:r>
              <a:rPr lang="en-US" altLang="ko-KR" dirty="0" err="1">
                <a:solidFill>
                  <a:schemeClr val="bg1"/>
                </a:solidFill>
              </a:rPr>
              <a:t>index.ejs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참조하면 </a:t>
            </a:r>
            <a:r>
              <a:rPr lang="ko-KR" altLang="en-US" dirty="0" err="1">
                <a:solidFill>
                  <a:schemeClr val="bg1"/>
                </a:solidFill>
              </a:rPr>
              <a:t>어떻게해서</a:t>
            </a:r>
            <a:r>
              <a:rPr lang="ko-KR" altLang="en-US" dirty="0">
                <a:solidFill>
                  <a:schemeClr val="bg1"/>
                </a:solidFill>
              </a:rPr>
              <a:t> 구현했고 어떻게 실행이 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어떤 애니메이션 효과가 추가되었는지 등을 확인할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‘Question Here Please’</a:t>
            </a:r>
            <a:r>
              <a:rPr lang="ko-KR" altLang="en-US" dirty="0">
                <a:solidFill>
                  <a:schemeClr val="bg1"/>
                </a:solidFill>
              </a:rPr>
              <a:t>란에 질문을 작성하고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‘Answer Me’ </a:t>
            </a:r>
            <a:r>
              <a:rPr lang="ko-KR" altLang="en-US" dirty="0">
                <a:solidFill>
                  <a:schemeClr val="bg1"/>
                </a:solidFill>
              </a:rPr>
              <a:t>버튼을 클릭하면 아래 </a:t>
            </a:r>
            <a:r>
              <a:rPr lang="en-US" altLang="ko-KR" dirty="0" err="1">
                <a:solidFill>
                  <a:schemeClr val="bg1"/>
                </a:solidFill>
              </a:rPr>
              <a:t>Textarea</a:t>
            </a:r>
            <a:r>
              <a:rPr lang="ko-KR" altLang="en-US" dirty="0">
                <a:solidFill>
                  <a:schemeClr val="bg1"/>
                </a:solidFill>
              </a:rPr>
              <a:t>에 질문에 해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 err="1">
                <a:solidFill>
                  <a:schemeClr val="bg1"/>
                </a:solidFill>
              </a:rPr>
              <a:t>당되는</a:t>
            </a:r>
            <a:r>
              <a:rPr lang="ko-KR" altLang="en-US" dirty="0">
                <a:solidFill>
                  <a:schemeClr val="bg1"/>
                </a:solidFill>
              </a:rPr>
              <a:t> 답변을 보여주게 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답변이 나오고 확인을 마쳤을 경우</a:t>
            </a:r>
            <a:r>
              <a:rPr lang="en-US" altLang="ko-KR" dirty="0">
                <a:solidFill>
                  <a:schemeClr val="bg1"/>
                </a:solidFill>
              </a:rPr>
              <a:t>, ‘Clear For the Next’</a:t>
            </a:r>
            <a:r>
              <a:rPr lang="ko-KR" altLang="en-US" dirty="0">
                <a:solidFill>
                  <a:schemeClr val="bg1"/>
                </a:solidFill>
              </a:rPr>
              <a:t>버튼을 클릭하여 지운 뒤 다음 질문을 할 수 있도록 세팅해 두었다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19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1F817-1260-49D0-BB40-27EB6E710679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10B98-A877-41D5-A1E0-07FB18045301}"/>
              </a:ext>
            </a:extLst>
          </p:cNvPr>
          <p:cNvSpPr txBox="1"/>
          <p:nvPr/>
        </p:nvSpPr>
        <p:spPr>
          <a:xfrm>
            <a:off x="798990" y="1597981"/>
            <a:ext cx="10901779" cy="378885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시대는 급변하고 있는 가운데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사회적으로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노동력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이라는 문제가 심화되고 있는 만큼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많은 기업들이 기존의 인력들을 대체할 요소에 대하여 필요성을 느끼기 시작하고 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어쩌면 어떤 기업은 선점하고 적용했을 수도 있으나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대체적으로 아직은 이 부분에 대하여 미비하다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따라서 기업의 수요를 충족하는 효과적인 대안 중 하나가 떠오르는 것이 바로 현재 시점에서 대두되고 있는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US" altLang="ko-KR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A.I System’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 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해서 기본 </a:t>
            </a:r>
            <a:r>
              <a:rPr lang="en-US" altLang="ko-KR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시스템에 대하여 스스로의 개발 역량을 높일 겸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 사회에서 필요로 하는 요소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즉 두 마리 토끼를 모두 잡고자 하는 마음에서 계획하게 되었다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 프로젝트가 나 자신의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피와 살이 될 수 </a:t>
            </a:r>
            <a:r>
              <a:rPr lang="ko-KR" altLang="en-US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있을거라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확신하며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동기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에 관하여 작성을 마친다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909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E4AC4-663F-4262-AB34-75E17BA4A02E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FEBA7-800E-4B1F-BD38-C887179907C5}"/>
              </a:ext>
            </a:extLst>
          </p:cNvPr>
          <p:cNvSpPr txBox="1"/>
          <p:nvPr/>
        </p:nvSpPr>
        <p:spPr>
          <a:xfrm>
            <a:off x="3106673" y="11050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 적용되고 있는 모델의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51CF8-8ABF-4691-9B1D-BFDB81A1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" y="1995055"/>
            <a:ext cx="3010509" cy="26785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C36723-1DDE-4ED3-BC1A-7E70CE06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7" y="1995055"/>
            <a:ext cx="3509788" cy="2678546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D80E23-2B42-494C-848F-C8281E70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059" y="1995055"/>
            <a:ext cx="3427481" cy="26785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9185A-9EAB-42A9-AB8F-43BD9C1FDD7E}"/>
              </a:ext>
            </a:extLst>
          </p:cNvPr>
          <p:cNvSpPr txBox="1"/>
          <p:nvPr/>
        </p:nvSpPr>
        <p:spPr>
          <a:xfrm>
            <a:off x="471054" y="4858327"/>
            <a:ext cx="3010509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의류업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발란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루시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https://balaan.co.kr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77FA5-B83C-4B23-AB80-FC50E4532DBF}"/>
              </a:ext>
            </a:extLst>
          </p:cNvPr>
          <p:cNvSpPr txBox="1"/>
          <p:nvPr/>
        </p:nvSpPr>
        <p:spPr>
          <a:xfrm>
            <a:off x="4049056" y="4858327"/>
            <a:ext cx="301050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숙박업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미스터 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멘션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모델의 이름도 동일</a:t>
            </a:r>
            <a:endParaRPr lang="en-US" altLang="ko-KR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https://mrmention.co.kr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8D484-B38F-4A58-8A3C-89CE2A5DF43E}"/>
              </a:ext>
            </a:extLst>
          </p:cNvPr>
          <p:cNvSpPr txBox="1"/>
          <p:nvPr/>
        </p:nvSpPr>
        <p:spPr>
          <a:xfrm>
            <a:off x="7627058" y="4858327"/>
            <a:ext cx="3218995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패션 및 뷰티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잡화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업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더 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퍼퓸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Chatbot, 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모델 이름 역시 동일</a:t>
            </a:r>
            <a:endParaRPr lang="en-US" altLang="ko-KR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https://theparfum.co.kr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65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CE8043A2-8105-48B0-8FDA-7BC8A1F9FB1F}"/>
              </a:ext>
            </a:extLst>
          </p:cNvPr>
          <p:cNvSpPr/>
          <p:nvPr/>
        </p:nvSpPr>
        <p:spPr>
          <a:xfrm>
            <a:off x="1025238" y="1757217"/>
            <a:ext cx="4054761" cy="3950855"/>
          </a:xfrm>
          <a:prstGeom prst="donut">
            <a:avLst>
              <a:gd name="adj" fmla="val 14043"/>
            </a:avLst>
          </a:prstGeom>
          <a:solidFill>
            <a:schemeClr val="bg1"/>
          </a:solidFill>
          <a:ln/>
          <a:effectLst>
            <a:outerShdw blurRad="57150" dist="19050" dir="5400000" sx="102000" sy="102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6E849D41-2015-42E4-BF92-3D8D2531FFA8}"/>
              </a:ext>
            </a:extLst>
          </p:cNvPr>
          <p:cNvSpPr/>
          <p:nvPr/>
        </p:nvSpPr>
        <p:spPr>
          <a:xfrm>
            <a:off x="6774874" y="1757217"/>
            <a:ext cx="4056611" cy="3950855"/>
          </a:xfrm>
          <a:prstGeom prst="donut">
            <a:avLst>
              <a:gd name="adj" fmla="val 14062"/>
            </a:avLst>
          </a:prstGeom>
          <a:solidFill>
            <a:schemeClr val="bg1"/>
          </a:solidFill>
          <a:ln/>
          <a:effectLst>
            <a:outerShdw blurRad="57150" dist="19050" dir="5400000" sx="102000" sy="102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1ABEB43-748F-411E-8454-B1B812E584B0}"/>
              </a:ext>
            </a:extLst>
          </p:cNvPr>
          <p:cNvSpPr/>
          <p:nvPr/>
        </p:nvSpPr>
        <p:spPr>
          <a:xfrm>
            <a:off x="1025238" y="3429001"/>
            <a:ext cx="554180" cy="54263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981B6493-641D-4CA6-A322-285AE3681738}"/>
              </a:ext>
            </a:extLst>
          </p:cNvPr>
          <p:cNvSpPr/>
          <p:nvPr/>
        </p:nvSpPr>
        <p:spPr>
          <a:xfrm>
            <a:off x="4523154" y="3610636"/>
            <a:ext cx="547200" cy="54263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5E23D580-D08A-49C1-B7AC-CEADD2F9CC80}"/>
              </a:ext>
            </a:extLst>
          </p:cNvPr>
          <p:cNvSpPr/>
          <p:nvPr/>
        </p:nvSpPr>
        <p:spPr>
          <a:xfrm rot="353002">
            <a:off x="1023343" y="1752091"/>
            <a:ext cx="4054761" cy="3960332"/>
          </a:xfrm>
          <a:prstGeom prst="blockArc">
            <a:avLst>
              <a:gd name="adj1" fmla="val 10535564"/>
              <a:gd name="adj2" fmla="val 21596135"/>
              <a:gd name="adj3" fmla="val 14000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1A5267E-6956-4E9F-B52D-35A25E37AFE6}"/>
              </a:ext>
            </a:extLst>
          </p:cNvPr>
          <p:cNvSpPr/>
          <p:nvPr/>
        </p:nvSpPr>
        <p:spPr>
          <a:xfrm rot="18894127">
            <a:off x="7100859" y="4373652"/>
            <a:ext cx="564158" cy="665127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2A2F1930-5C53-4B39-81C9-5AF6D48A7190}"/>
              </a:ext>
            </a:extLst>
          </p:cNvPr>
          <p:cNvSpPr/>
          <p:nvPr/>
        </p:nvSpPr>
        <p:spPr>
          <a:xfrm rot="297355">
            <a:off x="10263610" y="3498521"/>
            <a:ext cx="570855" cy="70497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C7B2C8D4-9E09-4551-A13D-1EF2A33E97EB}"/>
              </a:ext>
            </a:extLst>
          </p:cNvPr>
          <p:cNvSpPr/>
          <p:nvPr/>
        </p:nvSpPr>
        <p:spPr>
          <a:xfrm rot="180539">
            <a:off x="6774803" y="1753127"/>
            <a:ext cx="4070454" cy="3960332"/>
          </a:xfrm>
          <a:prstGeom prst="blockArc">
            <a:avLst>
              <a:gd name="adj1" fmla="val 8503239"/>
              <a:gd name="adj2" fmla="val 42847"/>
              <a:gd name="adj3" fmla="val 1442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AFD4D-6A7B-4A37-9699-DA9B70D88E0D}"/>
              </a:ext>
            </a:extLst>
          </p:cNvPr>
          <p:cNvSpPr txBox="1"/>
          <p:nvPr/>
        </p:nvSpPr>
        <p:spPr>
          <a:xfrm>
            <a:off x="1893454" y="2908964"/>
            <a:ext cx="1967345" cy="8475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응답자 </a:t>
            </a:r>
            <a:r>
              <a:rPr lang="en-US" altLang="ko-KR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54.4%</a:t>
            </a: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사용 경험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399E5-1245-426D-8E55-9D2077D35711}"/>
              </a:ext>
            </a:extLst>
          </p:cNvPr>
          <p:cNvSpPr txBox="1"/>
          <p:nvPr/>
        </p:nvSpPr>
        <p:spPr>
          <a:xfrm>
            <a:off x="7448662" y="3429000"/>
            <a:ext cx="2487630" cy="7857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응답자 </a:t>
            </a:r>
            <a:r>
              <a:rPr lang="en-US" altLang="ko-KR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73%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이용 의향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FD5C9-75FC-430C-882A-1E790AEBC577}"/>
              </a:ext>
            </a:extLst>
          </p:cNvPr>
          <p:cNvSpPr txBox="1"/>
          <p:nvPr/>
        </p:nvSpPr>
        <p:spPr>
          <a:xfrm>
            <a:off x="674254" y="5929745"/>
            <a:ext cx="958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출처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시장조사전문기업 </a:t>
            </a:r>
            <a:r>
              <a:rPr lang="ko-KR" altLang="en-US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엠브레인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트렌드 모니터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(trendmonitor.co.kr)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전국 만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19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세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~ 59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세 성인 남녀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1000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여명을 대상으로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‘Chatbot’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관련 조사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B5539-7BEF-4810-9F1B-6D289EDAF20B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55A91-18C4-4BF2-816C-E8BB48ED8CE4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예제들에 대한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소비자 및 여론의 반응</a:t>
            </a:r>
          </a:p>
        </p:txBody>
      </p:sp>
    </p:spTree>
    <p:extLst>
      <p:ext uri="{BB962C8B-B14F-4D97-AF65-F5344CB8AC3E}">
        <p14:creationId xmlns:p14="http://schemas.microsoft.com/office/powerpoint/2010/main" val="21908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2.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구현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하고 싶은 예제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D72E56-2848-4EE6-BDDE-078DDC5F3BA4}"/>
              </a:ext>
            </a:extLst>
          </p:cNvPr>
          <p:cNvSpPr/>
          <p:nvPr/>
        </p:nvSpPr>
        <p:spPr>
          <a:xfrm>
            <a:off x="803564" y="1249624"/>
            <a:ext cx="10852727" cy="4846376"/>
          </a:xfrm>
          <a:prstGeom prst="roundRect">
            <a:avLst>
              <a:gd name="adj" fmla="val 7709"/>
            </a:avLst>
          </a:prstGeom>
          <a:noFill/>
          <a:ln w="444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‘Transformer’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활용한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개발해볼 예정이다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부동산 및 주식 등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금융의 전반적인 부분에 있어 대중의 관심이 쏠리고 있다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따라서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부동산 경매에 대한 전반적인 시스템을 제공하는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구현하려 계획 중이다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일단은 기초적인 부분에 한하여 제작할 예정이다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-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기본적인 정보에 한하여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질문과 답변으로 이루어진 형식의 </a:t>
            </a:r>
            <a:r>
              <a:rPr lang="en-US" altLang="ko-KR" sz="2000" dirty="0" err="1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제작하려 한다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73B45-F579-4AAA-A994-1158E9BD6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249625"/>
            <a:ext cx="979054" cy="94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77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2.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구현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하고 싶은 예제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D72E56-2848-4EE6-BDDE-078DDC5F3BA4}"/>
              </a:ext>
            </a:extLst>
          </p:cNvPr>
          <p:cNvSpPr/>
          <p:nvPr/>
        </p:nvSpPr>
        <p:spPr>
          <a:xfrm>
            <a:off x="803564" y="1249624"/>
            <a:ext cx="10852727" cy="4846376"/>
          </a:xfrm>
          <a:prstGeom prst="roundRect">
            <a:avLst>
              <a:gd name="adj" fmla="val 7709"/>
            </a:avLst>
          </a:prstGeom>
          <a:noFill/>
          <a:ln w="444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적용중인 사이트 사례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출처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‘</a:t>
            </a:r>
            <a:r>
              <a:rPr lang="ko-KR" altLang="en-US" sz="2000" dirty="0" err="1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마이옥션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 /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www.my-auction.co.kr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r">
              <a:lnSpc>
                <a:spcPct val="150000"/>
              </a:lnSpc>
            </a:pP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접속 시에는 직접 답장 연결되는 시스템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부재 시에는 입력된 데이터에 따라 응답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기본적인 일반 데이터는 충분히 출력이 가능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따라서 학습시키기에는 수월할 것으로 예상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73B45-F579-4AAA-A994-1158E9BD6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249625"/>
            <a:ext cx="979054" cy="94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19625-B705-4EC0-AC82-3AE8A7324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03"/>
          <a:stretch/>
        </p:blipFill>
        <p:spPr>
          <a:xfrm>
            <a:off x="1357746" y="2320761"/>
            <a:ext cx="2393280" cy="2505731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B0690F-698E-4E21-A9D8-3034A649D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76" y="1456667"/>
            <a:ext cx="2202124" cy="423391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7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FC0BF-B86E-46EE-8F10-D31E396D304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5179E-EB36-4D0D-A22D-212EC5DD5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72" y="1636521"/>
            <a:ext cx="9716655" cy="303707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C7E03-6B78-40C6-95F8-9609E4A7F867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개인 프로젝트에 대한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WBS(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기능개발정의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90C78-E419-4553-AA2B-FDA9C8D09D8F}"/>
              </a:ext>
            </a:extLst>
          </p:cNvPr>
          <p:cNvSpPr txBox="1"/>
          <p:nvPr/>
        </p:nvSpPr>
        <p:spPr>
          <a:xfrm>
            <a:off x="1237672" y="4895273"/>
            <a:ext cx="9716655" cy="170912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이번 싱글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개인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프로젝트에 대하여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작성을 위해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일정에 대한 부분을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Excel ‘GANT’ Chart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형식을 인용하여 위와 같이 작성하였다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시작일은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, 1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월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일 새해를 시작하면서 구상하였고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구간별의 디테일은 첨부한 상위의 사진의 내용과 같다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58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" y="1721082"/>
            <a:ext cx="5913632" cy="4458086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6630251" y="1924282"/>
            <a:ext cx="5242074" cy="341632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일을 기점으로 시작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LG CNS</a:t>
            </a:r>
            <a:r>
              <a:rPr lang="ko-KR" altLang="en-US" dirty="0">
                <a:solidFill>
                  <a:schemeClr val="bg1"/>
                </a:solidFill>
              </a:rPr>
              <a:t>에서 제공중인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KorQuAD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 데이터를 불러온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기본적인 문답형식의 학습부터 시행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KorQuAD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데이터를 불러오는 구간으로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‘.</a:t>
            </a:r>
            <a:r>
              <a:rPr lang="en-US" altLang="ko-KR" dirty="0" err="1">
                <a:solidFill>
                  <a:schemeClr val="bg1"/>
                </a:solidFill>
              </a:rPr>
              <a:t>json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파일 형식으로 저장한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해당되는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데이터들을 임의로 각각 지정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38A81-9F59-4B4A-B683-AB58496C5F2A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(1)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984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1514</Words>
  <Application>Microsoft Office PowerPoint</Application>
  <PresentationFormat>와이드스크린</PresentationFormat>
  <Paragraphs>152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132</cp:revision>
  <dcterms:created xsi:type="dcterms:W3CDTF">2021-01-28T01:26:54Z</dcterms:created>
  <dcterms:modified xsi:type="dcterms:W3CDTF">2021-02-17T01:31:10Z</dcterms:modified>
</cp:coreProperties>
</file>